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93" r:id="rId2"/>
    <p:sldId id="292" r:id="rId3"/>
    <p:sldId id="294" r:id="rId4"/>
    <p:sldId id="270" r:id="rId5"/>
    <p:sldId id="303" r:id="rId6"/>
    <p:sldId id="302" r:id="rId7"/>
    <p:sldId id="305" r:id="rId8"/>
    <p:sldId id="299" r:id="rId9"/>
    <p:sldId id="304" r:id="rId10"/>
    <p:sldId id="298" r:id="rId11"/>
    <p:sldId id="307" r:id="rId12"/>
    <p:sldId id="271" r:id="rId13"/>
    <p:sldId id="306" r:id="rId14"/>
    <p:sldId id="259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05" autoAdjust="0"/>
    <p:restoredTop sz="94660"/>
  </p:normalViewPr>
  <p:slideViewPr>
    <p:cSldViewPr snapToGrid="0">
      <p:cViewPr>
        <p:scale>
          <a:sx n="75" d="100"/>
          <a:sy n="75" d="100"/>
        </p:scale>
        <p:origin x="1752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65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7F9EAD-E868-4BBC-86AB-D49F51512C10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DAC4B-B350-4002-A72B-72ED1D3FC27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4257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Date 230127</a:t>
            </a:r>
            <a:r>
              <a:rPr kumimoji="1" lang="ja-JP" altLang="en-US" dirty="0"/>
              <a:t>　</a:t>
            </a:r>
            <a:r>
              <a:rPr kumimoji="1" lang="en-US" altLang="ja-JP"/>
              <a:t>Index 63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6D9047-E868-48DD-92FD-B0E061490385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73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398B7B-FB79-E349-8EBB-6BD98479A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E33A83A-0320-6520-D301-135DECCB61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C7F7B5A-EB5D-CA1D-CEBA-3780461DC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3959ED1-ABD3-1707-3D9E-105B0B9A2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2BD72C-95A6-A769-B38F-6632936FD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48947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751CF7A-E1FC-A68A-7CB7-B922E9A2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B84699F-3C5A-E0DD-529C-4D32285DF0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237AA5E-B04A-5DE7-3B69-20DA4D54F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5F44D62-61FE-B03E-2935-2609E8D5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C606482-287B-8D5B-97D6-2CC8EE9F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2386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76A9FE3-BB15-7D83-7D53-E38957E5B5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64F987-CD2A-3C22-08D3-DAE8680A67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2C195A-EAE0-6606-0887-A6BA5C133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34F9B91-CF5C-C2DB-8758-D8B8BC957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F48F32-781E-E84B-1A2B-29A5CA181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538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B4E6151-E814-2E78-BEDF-4E886AB2A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74" y="4"/>
            <a:ext cx="11794428" cy="554805"/>
          </a:xfr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6" name="スライド番号プレースホルダー 12">
            <a:extLst>
              <a:ext uri="{FF2B5EF4-FFF2-40B4-BE49-F238E27FC236}">
                <a16:creationId xmlns:a16="http://schemas.microsoft.com/office/drawing/2014/main" id="{E533332F-89D1-5787-0AF9-95C45FFDA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9922" y="143435"/>
            <a:ext cx="1004508" cy="41137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B9233C4-AC03-46C2-8F08-0A2A8BFB49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928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B4E6151-E814-2E78-BEDF-4E886AB2A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74" y="4"/>
            <a:ext cx="11794428" cy="554805"/>
          </a:xfr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6" name="スライド番号プレースホルダー 12">
            <a:extLst>
              <a:ext uri="{FF2B5EF4-FFF2-40B4-BE49-F238E27FC236}">
                <a16:creationId xmlns:a16="http://schemas.microsoft.com/office/drawing/2014/main" id="{E533332F-89D1-5787-0AF9-95C45FFDA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9922" y="143435"/>
            <a:ext cx="1004508" cy="41137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B9233C4-AC03-46C2-8F08-0A2A8BFB49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13001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B4E6151-E814-2E78-BEDF-4E886AB2A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74" y="4"/>
            <a:ext cx="11794428" cy="554805"/>
          </a:xfr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6" name="スライド番号プレースホルダー 12">
            <a:extLst>
              <a:ext uri="{FF2B5EF4-FFF2-40B4-BE49-F238E27FC236}">
                <a16:creationId xmlns:a16="http://schemas.microsoft.com/office/drawing/2014/main" id="{E533332F-89D1-5787-0AF9-95C45FFDA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89922" y="143435"/>
            <a:ext cx="1004508" cy="41137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B9233C4-AC03-46C2-8F08-0A2A8BFB49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809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B5772C-FB21-DBB1-58B5-4138776B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E36847B-1CF8-1B31-2FCB-234DD3E5B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7DE56AC-61A9-BBBF-D1A1-2FB1FB458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52B8D95-3ECC-5E8D-2686-1271427EA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32DAE8-F761-AB8A-7B99-C67E7B6EF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865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6E0AF55-BAAA-7FF5-F99D-E28931887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E609EF0-82A3-B253-AC91-B53D99597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5D0DFE-A897-8A2B-9C4D-0B03D1C2C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5001CE7-C778-DB3A-F0FE-E6F0C091D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3883BA-CF8A-6A20-C37C-A8342FF5C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118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7B8C84-C4D9-0D30-6743-5DFF13B1B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C43882-0C94-B5AE-923E-E4C269E426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2D703F3-3405-65BD-7B37-E929E9CCF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FC07B81-587D-B6C0-2A15-7A22489AC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66229D2-168B-4747-1202-2123E1A16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D1D1056-CD8B-4C5B-5A08-F32FD9D62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5381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19D8AB-7B6D-2354-D0AC-98C2A05F4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627789B-82C3-EA8A-EEA0-8292162FF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7EACC82-4DAC-6745-568E-0D271DD0F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A5588E8-4E63-0606-C5BC-92BC30729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45C2BF9-1609-822D-A793-9219F9D3DE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081554E-1C40-9133-ABEA-C634849F7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9EB1084-3D13-3C8E-1AE2-4A4788D5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3133D43-BBE9-6509-F489-8FD39026B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1326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03D426-8E0E-F9A6-8372-CBB1D4A84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9848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4402C5B-F6DC-80ED-9A7E-3B09BDDB6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70805583-E82E-10D3-5FD5-DA9575292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D4C682B-EEA8-B5EF-A433-D06A6D8FC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3041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E345FE3-6A5E-1211-E8EB-7E3CB31F4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B301CF3-C38D-84FF-9CD2-2B1F023AB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87E87D6-7ED1-EC8A-4C01-FDACBEC09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2971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2598F6-A9B5-2146-7AA8-91E6A20FC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20AFF0-031E-B2D7-BC8E-B95B951F2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6E61258-7919-DBC4-BF55-D55358ABA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17665C7-E246-B753-8F86-5B4DB40B0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0346CC0-4DDD-F27C-4709-BE81E84B3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CEAE3D9-91DA-1CE1-DF6A-3A04257F0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1889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00B8FB-E308-529F-02FB-90F703B5F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D3EF48A-CD0F-33F0-07A1-A171955AD9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93ECABF-02DF-48C0-CA08-53A11878B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4E8119D-F36C-EFB4-77B0-711828A7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2E43228-5BDD-32A9-2568-D91939F57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D0A4C7B-9D18-5896-08D9-09F30B703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8195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35AE32F-43C5-4BDF-9452-F92C7512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D0B6453-7A68-D5B5-0F65-3DB2DA5FE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A05C69-EFD8-7842-3544-F71432B98B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C62E0-8A28-4571-9FB0-26A675660C34}" type="datetimeFigureOut">
              <a:rPr kumimoji="1" lang="ja-JP" altLang="en-US" smtClean="0"/>
              <a:t>2023/5/4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419DCC6-37BF-B176-4621-A312CF4846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30E78DF-1A1C-263F-8980-E70741D46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7B023-31EF-472C-BF01-2D4F0DFA16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0199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BE9DD9-107F-B041-5F87-D58F7E4B1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72" y="202184"/>
            <a:ext cx="11794428" cy="554805"/>
          </a:xfrm>
        </p:spPr>
        <p:txBody>
          <a:bodyPr>
            <a:normAutofit/>
          </a:bodyPr>
          <a:lstStyle/>
          <a:p>
            <a:r>
              <a:rPr kumimoji="1" lang="ja-JP" altLang="en-US" sz="3000" dirty="0"/>
              <a:t>プラズモイド生成による高速化</a:t>
            </a:r>
          </a:p>
        </p:txBody>
      </p: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4CA7A623-AD34-189A-C6EA-E022F5E14849}"/>
              </a:ext>
            </a:extLst>
          </p:cNvPr>
          <p:cNvGrpSpPr/>
          <p:nvPr/>
        </p:nvGrpSpPr>
        <p:grpSpPr>
          <a:xfrm>
            <a:off x="1822179" y="712053"/>
            <a:ext cx="4289424" cy="5639398"/>
            <a:chOff x="281750" y="855489"/>
            <a:chExt cx="4289424" cy="5639398"/>
          </a:xfrm>
        </p:grpSpPr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86266E20-4777-B62C-F251-E95BC726A82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81750" y="855489"/>
              <a:ext cx="3565610" cy="5639398"/>
              <a:chOff x="6383843" y="3192659"/>
              <a:chExt cx="3576941" cy="7374888"/>
            </a:xfrm>
          </p:grpSpPr>
          <p:grpSp>
            <p:nvGrpSpPr>
              <p:cNvPr id="4" name="グループ化 3">
                <a:extLst>
                  <a:ext uri="{FF2B5EF4-FFF2-40B4-BE49-F238E27FC236}">
                    <a16:creationId xmlns:a16="http://schemas.microsoft.com/office/drawing/2014/main" id="{F5E4D37B-5250-8451-1925-9FE4A3591FAC}"/>
                  </a:ext>
                </a:extLst>
              </p:cNvPr>
              <p:cNvGrpSpPr/>
              <p:nvPr/>
            </p:nvGrpSpPr>
            <p:grpSpPr>
              <a:xfrm>
                <a:off x="7920311" y="3311211"/>
                <a:ext cx="10005" cy="1796489"/>
                <a:chOff x="7555716" y="3314181"/>
                <a:chExt cx="6140" cy="1796489"/>
              </a:xfrm>
            </p:grpSpPr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30D5A9B-CCF1-1C8B-0849-0CC9CA0A24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55716" y="3314181"/>
                  <a:ext cx="0" cy="1796489"/>
                </a:xfrm>
                <a:prstGeom prst="line">
                  <a:avLst/>
                </a:prstGeom>
                <a:ln w="28575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936D648-2B00-D0C7-CB2C-329858C5C0F7}"/>
                    </a:ext>
                  </a:extLst>
                </p:cNvPr>
                <p:cNvCxnSpPr/>
                <p:nvPr/>
              </p:nvCxnSpPr>
              <p:spPr>
                <a:xfrm>
                  <a:off x="7561856" y="3334092"/>
                  <a:ext cx="0" cy="1776578"/>
                </a:xfrm>
                <a:prstGeom prst="line">
                  <a:avLst/>
                </a:prstGeom>
                <a:ln w="28575">
                  <a:solidFill>
                    <a:schemeClr val="bg1">
                      <a:lumMod val="50000"/>
                    </a:schemeClr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7" name="図 6">
                <a:extLst>
                  <a:ext uri="{FF2B5EF4-FFF2-40B4-BE49-F238E27FC236}">
                    <a16:creationId xmlns:a16="http://schemas.microsoft.com/office/drawing/2014/main" id="{691042CC-35A2-4728-520E-EEFA25E2B4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974" b="5550"/>
              <a:stretch/>
            </p:blipFill>
            <p:spPr>
              <a:xfrm>
                <a:off x="6383843" y="3192659"/>
                <a:ext cx="3576941" cy="7374888"/>
              </a:xfrm>
              <a:prstGeom prst="rect">
                <a:avLst/>
              </a:prstGeom>
            </p:spPr>
          </p:pic>
        </p:grp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7F6ABFA7-1050-B8C1-1FFD-C5224B8200A9}"/>
                </a:ext>
              </a:extLst>
            </p:cNvPr>
            <p:cNvCxnSpPr/>
            <p:nvPr/>
          </p:nvCxnSpPr>
          <p:spPr>
            <a:xfrm flipV="1">
              <a:off x="773888" y="1891553"/>
              <a:ext cx="2579517" cy="428323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2B24A145-6B61-34E9-6248-71D0F15395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67435" y="946144"/>
              <a:ext cx="1485453" cy="1384067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67EA05CE-ABF5-D0F6-5EA8-9231494A5687}"/>
                </a:ext>
              </a:extLst>
            </p:cNvPr>
            <p:cNvCxnSpPr>
              <a:cxnSpLocks/>
            </p:cNvCxnSpPr>
            <p:nvPr/>
          </p:nvCxnSpPr>
          <p:spPr>
            <a:xfrm>
              <a:off x="774870" y="5984583"/>
              <a:ext cx="2578535" cy="0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コンテンツ プレースホルダー 3">
              <a:extLst>
                <a:ext uri="{FF2B5EF4-FFF2-40B4-BE49-F238E27FC236}">
                  <a16:creationId xmlns:a16="http://schemas.microsoft.com/office/drawing/2014/main" id="{FE405E43-AC8B-9403-152F-3E4ADFC2C3F6}"/>
                </a:ext>
              </a:extLst>
            </p:cNvPr>
            <p:cNvSpPr txBox="1">
              <a:spLocks/>
            </p:cNvSpPr>
            <p:nvPr/>
          </p:nvSpPr>
          <p:spPr>
            <a:xfrm>
              <a:off x="3353405" y="5762682"/>
              <a:ext cx="1217769" cy="66853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24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20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16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16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16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rgbClr val="A5A5A5">
                    <a:lumMod val="50000"/>
                  </a:srgbClr>
                </a:buClr>
                <a:buNone/>
              </a:pPr>
              <a:r>
                <a:rPr lang="ja-JP" altLang="en-US" sz="1800" b="1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←</a:t>
              </a:r>
              <a:r>
                <a:rPr lang="en-US" altLang="ja-JP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Spitzer </a:t>
              </a:r>
              <a:br>
                <a:rPr lang="en-US" altLang="ja-JP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</a:br>
              <a:r>
                <a:rPr lang="ja-JP" altLang="en-US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　</a:t>
              </a:r>
              <a:r>
                <a:rPr lang="en-US" altLang="ja-JP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Resistivity</a:t>
              </a:r>
            </a:p>
          </p:txBody>
        </p:sp>
      </p:grpSp>
      <p:pic>
        <p:nvPicPr>
          <p:cNvPr id="22" name="図 21">
            <a:extLst>
              <a:ext uri="{FF2B5EF4-FFF2-40B4-BE49-F238E27FC236}">
                <a16:creationId xmlns:a16="http://schemas.microsoft.com/office/drawing/2014/main" id="{EE498ECE-FFEA-2D73-DD70-07489F095B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43" t="7084" r="44742" b="57824"/>
          <a:stretch/>
        </p:blipFill>
        <p:spPr>
          <a:xfrm>
            <a:off x="7999488" y="570694"/>
            <a:ext cx="1969301" cy="2998624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C8D602C4-FB0F-C95A-4EC5-B391B011FB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9" t="8094" r="77549" b="57162"/>
          <a:stretch/>
        </p:blipFill>
        <p:spPr>
          <a:xfrm>
            <a:off x="5978778" y="645932"/>
            <a:ext cx="1881229" cy="2939277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58B8F193-301D-450C-E188-6B2B172EBE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11" t="7630" r="12277" b="57626"/>
          <a:stretch/>
        </p:blipFill>
        <p:spPr>
          <a:xfrm>
            <a:off x="6046076" y="3614883"/>
            <a:ext cx="1881229" cy="2939277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512F306C-6549-9D01-1F5F-1C2885B94B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67" t="54766" r="57906" b="9788"/>
          <a:stretch/>
        </p:blipFill>
        <p:spPr>
          <a:xfrm>
            <a:off x="8034882" y="3585207"/>
            <a:ext cx="2442519" cy="2998624"/>
          </a:xfrm>
          <a:prstGeom prst="rect">
            <a:avLst/>
          </a:prstGeom>
        </p:spPr>
      </p:pic>
      <p:sp>
        <p:nvSpPr>
          <p:cNvPr id="29" name="タイトル 1">
            <a:extLst>
              <a:ext uri="{FF2B5EF4-FFF2-40B4-BE49-F238E27FC236}">
                <a16:creationId xmlns:a16="http://schemas.microsoft.com/office/drawing/2014/main" id="{17D9735D-8DC7-F794-85CB-7655F6CE9A30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5176314" y="1784693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r [m]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30" name="タイトル 1">
            <a:extLst>
              <a:ext uri="{FF2B5EF4-FFF2-40B4-BE49-F238E27FC236}">
                <a16:creationId xmlns:a16="http://schemas.microsoft.com/office/drawing/2014/main" id="{06D9956E-D2B4-F360-14DA-7AC5DF8FCC52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5208388" y="4766720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r [m]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31" name="タイトル 1">
            <a:extLst>
              <a:ext uri="{FF2B5EF4-FFF2-40B4-BE49-F238E27FC236}">
                <a16:creationId xmlns:a16="http://schemas.microsoft.com/office/drawing/2014/main" id="{6E131C5A-DC22-8230-57C0-066C37DF8F07}"/>
              </a:ext>
            </a:extLst>
          </p:cNvPr>
          <p:cNvSpPr txBox="1">
            <a:spLocks/>
          </p:cNvSpPr>
          <p:nvPr/>
        </p:nvSpPr>
        <p:spPr bwMode="black">
          <a:xfrm>
            <a:off x="6450363" y="6351451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z [m]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32" name="タイトル 1">
            <a:extLst>
              <a:ext uri="{FF2B5EF4-FFF2-40B4-BE49-F238E27FC236}">
                <a16:creationId xmlns:a16="http://schemas.microsoft.com/office/drawing/2014/main" id="{4C09136E-DEDA-7F47-C442-01311D2B9A70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9685428" y="4781558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 err="1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Jt</a:t>
            </a:r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 [A/m</a:t>
            </a:r>
            <a:r>
              <a:rPr lang="en-US" altLang="ja-JP" sz="1100" b="0" baseline="3000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2</a:t>
            </a:r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E29FB2E-7AA5-A52D-74F7-901FDB575E25}"/>
              </a:ext>
            </a:extLst>
          </p:cNvPr>
          <p:cNvSpPr txBox="1"/>
          <p:nvPr/>
        </p:nvSpPr>
        <p:spPr>
          <a:xfrm>
            <a:off x="100361" y="2341756"/>
            <a:ext cx="180049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一番遠い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フラックスコア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による合体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en-US" altLang="ja-JP" dirty="0">
                <a:solidFill>
                  <a:srgbClr val="FF0000"/>
                </a:solidFill>
              </a:rPr>
              <a:t>(</a:t>
            </a:r>
            <a:r>
              <a:rPr lang="ja-JP" altLang="en-US">
                <a:solidFill>
                  <a:srgbClr val="FF0000"/>
                </a:solidFill>
              </a:rPr>
              <a:t>土井）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393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B6126C-A973-C925-1DA7-F5E27E8D2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268071"/>
            <a:ext cx="10515600" cy="539848"/>
          </a:xfrm>
        </p:spPr>
        <p:txBody>
          <a:bodyPr/>
          <a:lstStyle/>
          <a:p>
            <a:r>
              <a:rPr kumimoji="1" lang="en-US" altLang="ja-JP" dirty="0">
                <a:highlight>
                  <a:srgbClr val="FF0000"/>
                </a:highlight>
              </a:rPr>
              <a:t>1344</a:t>
            </a:r>
            <a:endParaRPr kumimoji="1" lang="ja-JP" altLang="en-US" dirty="0">
              <a:highlight>
                <a:srgbClr val="FF0000"/>
              </a:highlight>
            </a:endParaRPr>
          </a:p>
        </p:txBody>
      </p:sp>
      <p:pic>
        <p:nvPicPr>
          <p:cNvPr id="20" name="図 19">
            <a:extLst>
              <a:ext uri="{FF2B5EF4-FFF2-40B4-BE49-F238E27FC236}">
                <a16:creationId xmlns:a16="http://schemas.microsoft.com/office/drawing/2014/main" id="{F9A1ECA6-4CD9-5E52-910C-469617FF08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172" y="126187"/>
            <a:ext cx="8311518" cy="6782199"/>
          </a:xfrm>
          <a:prstGeom prst="rect">
            <a:avLst/>
          </a:prstGeom>
        </p:spPr>
      </p:pic>
      <p:pic>
        <p:nvPicPr>
          <p:cNvPr id="4" name="図 3" descr="グラフィカル ユーザー インターフェイス, グラフ, 折れ線グラフ, ヒストグラム&#10;&#10;自動的に生成された説明">
            <a:extLst>
              <a:ext uri="{FF2B5EF4-FFF2-40B4-BE49-F238E27FC236}">
                <a16:creationId xmlns:a16="http://schemas.microsoft.com/office/drawing/2014/main" id="{42403F33-3417-1EE5-91C1-EED7154FE3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9"/>
          <a:stretch/>
        </p:blipFill>
        <p:spPr>
          <a:xfrm>
            <a:off x="367875" y="927996"/>
            <a:ext cx="2858788" cy="586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901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CEBCFF-4391-2709-AD2E-85D60C5CE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highlight>
                  <a:srgbClr val="FF0000"/>
                </a:highlight>
              </a:rPr>
              <a:t>1344</a:t>
            </a:r>
            <a:endParaRPr kumimoji="1" lang="ja-JP" altLang="en-US" dirty="0"/>
          </a:p>
        </p:txBody>
      </p:sp>
      <p:pic>
        <p:nvPicPr>
          <p:cNvPr id="4" name="図 3" descr="ダイアグラム&#10;&#10;自動的に生成された説明">
            <a:extLst>
              <a:ext uri="{FF2B5EF4-FFF2-40B4-BE49-F238E27FC236}">
                <a16:creationId xmlns:a16="http://schemas.microsoft.com/office/drawing/2014/main" id="{17F7615A-185F-593E-D820-69FEB6BD96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10" y="1064204"/>
            <a:ext cx="10951779" cy="554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30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2F8036-75A8-8BCA-752D-6A21882AB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highlight>
                  <a:srgbClr val="C0C0C0"/>
                </a:highlight>
              </a:rPr>
              <a:t>1336</a:t>
            </a:r>
            <a:r>
              <a:rPr lang="ja-JP" altLang="en-US" dirty="0">
                <a:highlight>
                  <a:srgbClr val="C0C0C0"/>
                </a:highlight>
              </a:rPr>
              <a:t>校正係数調整後</a:t>
            </a:r>
            <a:endParaRPr kumimoji="1" lang="ja-JP" altLang="en-US" dirty="0">
              <a:highlight>
                <a:srgbClr val="C0C0C0"/>
              </a:highlight>
            </a:endParaRPr>
          </a:p>
        </p:txBody>
      </p:sp>
      <p:pic>
        <p:nvPicPr>
          <p:cNvPr id="8" name="図 7" descr="ダイアグラム&#10;&#10;自動的に生成された説明">
            <a:extLst>
              <a:ext uri="{FF2B5EF4-FFF2-40B4-BE49-F238E27FC236}">
                <a16:creationId xmlns:a16="http://schemas.microsoft.com/office/drawing/2014/main" id="{7910C730-FE0E-2E05-18AD-B4D96F20C9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120" y="388507"/>
            <a:ext cx="7904479" cy="6418437"/>
          </a:xfrm>
          <a:prstGeom prst="rect">
            <a:avLst/>
          </a:prstGeom>
        </p:spPr>
      </p:pic>
      <p:pic>
        <p:nvPicPr>
          <p:cNvPr id="5" name="図 4" descr="グラフィカル ユーザー インターフェイス, グラフ, ダイアグラム, ヒストグラム&#10;&#10;自動的に生成された説明">
            <a:extLst>
              <a:ext uri="{FF2B5EF4-FFF2-40B4-BE49-F238E27FC236}">
                <a16:creationId xmlns:a16="http://schemas.microsoft.com/office/drawing/2014/main" id="{FE4E88A5-33C5-5D21-55EE-7E5079DD5D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0"/>
          <a:stretch/>
        </p:blipFill>
        <p:spPr>
          <a:xfrm>
            <a:off x="590533" y="903095"/>
            <a:ext cx="2858788" cy="595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930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EC5B51-C57D-EBB1-DEE6-C8706B5EA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highlight>
                  <a:srgbClr val="C0C0C0"/>
                </a:highlight>
              </a:rPr>
              <a:t>1336</a:t>
            </a:r>
            <a:r>
              <a:rPr lang="ja-JP" altLang="en-US" dirty="0">
                <a:highlight>
                  <a:srgbClr val="C0C0C0"/>
                </a:highlight>
              </a:rPr>
              <a:t>校正係数調整後</a:t>
            </a:r>
            <a:endParaRPr kumimoji="1" lang="ja-JP" altLang="en-US" dirty="0">
              <a:highlight>
                <a:srgbClr val="C0C0C0"/>
              </a:highlight>
            </a:endParaRPr>
          </a:p>
        </p:txBody>
      </p:sp>
      <p:pic>
        <p:nvPicPr>
          <p:cNvPr id="4" name="図 3" descr="ダイアグラム&#10;&#10;自動的に生成された説明">
            <a:extLst>
              <a:ext uri="{FF2B5EF4-FFF2-40B4-BE49-F238E27FC236}">
                <a16:creationId xmlns:a16="http://schemas.microsoft.com/office/drawing/2014/main" id="{B85AFF95-E81C-0043-B894-3FF4E9867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28" y="1008790"/>
            <a:ext cx="11393213" cy="577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858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372784-5E02-9EA8-8679-E5A423981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>
                <a:highlight>
                  <a:srgbClr val="00FFFF"/>
                </a:highlight>
              </a:rPr>
              <a:t>1336</a:t>
            </a:r>
            <a:r>
              <a:rPr kumimoji="1" lang="ja-JP" altLang="en-US" dirty="0">
                <a:highlight>
                  <a:srgbClr val="00FFFF"/>
                </a:highlight>
              </a:rPr>
              <a:t>調整前　</a:t>
            </a:r>
            <a:r>
              <a:rPr kumimoji="1" lang="en-US" altLang="ja-JP" dirty="0">
                <a:highlight>
                  <a:srgbClr val="00FFFF"/>
                </a:highlight>
              </a:rPr>
              <a:t>(</a:t>
            </a:r>
            <a:r>
              <a:rPr kumimoji="1" lang="ja-JP" altLang="en-US" dirty="0">
                <a:highlight>
                  <a:srgbClr val="00FFFF"/>
                </a:highlight>
              </a:rPr>
              <a:t>比較</a:t>
            </a:r>
            <a:r>
              <a:rPr kumimoji="1" lang="en-US" altLang="ja-JP" dirty="0">
                <a:highlight>
                  <a:srgbClr val="00FFFF"/>
                </a:highlight>
              </a:rPr>
              <a:t>)</a:t>
            </a:r>
            <a:endParaRPr kumimoji="1" lang="ja-JP" altLang="en-US" dirty="0">
              <a:highlight>
                <a:srgbClr val="00FFFF"/>
              </a:highlight>
            </a:endParaRPr>
          </a:p>
        </p:txBody>
      </p:sp>
      <p:pic>
        <p:nvPicPr>
          <p:cNvPr id="13" name="図 12" descr="カラフルな光のcg&#10;&#10;自動的に生成された説明">
            <a:extLst>
              <a:ext uri="{FF2B5EF4-FFF2-40B4-BE49-F238E27FC236}">
                <a16:creationId xmlns:a16="http://schemas.microsoft.com/office/drawing/2014/main" id="{E5621053-389A-468F-DF14-AEA5E67D9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2" y="52640"/>
            <a:ext cx="7708585" cy="6752720"/>
          </a:xfrm>
          <a:prstGeom prst="rect">
            <a:avLst/>
          </a:prstGeom>
        </p:spPr>
      </p:pic>
      <p:pic>
        <p:nvPicPr>
          <p:cNvPr id="15" name="図 14" descr="ダイアグラム, ヒストグラム&#10;&#10;自動的に生成された説明">
            <a:extLst>
              <a:ext uri="{FF2B5EF4-FFF2-40B4-BE49-F238E27FC236}">
                <a16:creationId xmlns:a16="http://schemas.microsoft.com/office/drawing/2014/main" id="{87F88A4D-66DF-D215-DF45-68F6A11143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48" r="-2543" b="4692"/>
          <a:stretch/>
        </p:blipFill>
        <p:spPr>
          <a:xfrm>
            <a:off x="838201" y="1157483"/>
            <a:ext cx="2636520" cy="533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476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9B47FE-9880-2327-B8B0-2476540FB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041" y="163408"/>
            <a:ext cx="11794428" cy="554805"/>
          </a:xfrm>
        </p:spPr>
        <p:txBody>
          <a:bodyPr>
            <a:normAutofit/>
          </a:bodyPr>
          <a:lstStyle/>
          <a:p>
            <a:r>
              <a:rPr kumimoji="1" lang="ja-JP" altLang="en-US" sz="3000" dirty="0"/>
              <a:t>ブロブ生成による高速化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E4A5861-69F4-78CB-DB8A-ADB643F182B0}"/>
              </a:ext>
            </a:extLst>
          </p:cNvPr>
          <p:cNvGrpSpPr>
            <a:grpSpLocks noChangeAspect="1"/>
          </p:cNvGrpSpPr>
          <p:nvPr/>
        </p:nvGrpSpPr>
        <p:grpSpPr>
          <a:xfrm>
            <a:off x="1594819" y="1159317"/>
            <a:ext cx="3440387" cy="4163015"/>
            <a:chOff x="1001232" y="838200"/>
            <a:chExt cx="2987281" cy="3614737"/>
          </a:xfrm>
        </p:grpSpPr>
        <p:pic>
          <p:nvPicPr>
            <p:cNvPr id="4" name="図 3" descr="グラフ&#10;&#10;自動的に生成された説明">
              <a:extLst>
                <a:ext uri="{FF2B5EF4-FFF2-40B4-BE49-F238E27FC236}">
                  <a16:creationId xmlns:a16="http://schemas.microsoft.com/office/drawing/2014/main" id="{CA722E41-14D2-B587-9CDD-268E78249E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736" b="44375"/>
            <a:stretch/>
          </p:blipFill>
          <p:spPr>
            <a:xfrm>
              <a:off x="1020217" y="3500436"/>
              <a:ext cx="2968296" cy="952501"/>
            </a:xfrm>
            <a:prstGeom prst="rect">
              <a:avLst/>
            </a:prstGeom>
          </p:spPr>
        </p:pic>
        <p:pic>
          <p:nvPicPr>
            <p:cNvPr id="5" name="図 4" descr="グラフ&#10;&#10;自動的に生成された説明">
              <a:extLst>
                <a:ext uri="{FF2B5EF4-FFF2-40B4-BE49-F238E27FC236}">
                  <a16:creationId xmlns:a16="http://schemas.microsoft.com/office/drawing/2014/main" id="{70E52239-ECC4-C68F-31F8-D04FEAAB54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514" b="61458"/>
            <a:stretch/>
          </p:blipFill>
          <p:spPr>
            <a:xfrm>
              <a:off x="1020217" y="2547936"/>
              <a:ext cx="2968296" cy="962025"/>
            </a:xfrm>
            <a:prstGeom prst="rect">
              <a:avLst/>
            </a:prstGeom>
          </p:spPr>
        </p:pic>
        <p:pic>
          <p:nvPicPr>
            <p:cNvPr id="6" name="図 5" descr="グラフ&#10;&#10;自動的に生成された説明">
              <a:extLst>
                <a:ext uri="{FF2B5EF4-FFF2-40B4-BE49-F238E27FC236}">
                  <a16:creationId xmlns:a16="http://schemas.microsoft.com/office/drawing/2014/main" id="{FB11452B-3DE7-47E1-3018-E4ED9A277C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50" r="88804" b="78820"/>
            <a:stretch/>
          </p:blipFill>
          <p:spPr>
            <a:xfrm>
              <a:off x="1001232" y="1262860"/>
              <a:ext cx="332330" cy="1023938"/>
            </a:xfrm>
            <a:prstGeom prst="rect">
              <a:avLst/>
            </a:prstGeom>
          </p:spPr>
        </p:pic>
        <p:pic>
          <p:nvPicPr>
            <p:cNvPr id="7" name="図 6" descr="ダイアグラム&#10;&#10;低い精度で自動的に生成された説明">
              <a:extLst>
                <a:ext uri="{FF2B5EF4-FFF2-40B4-BE49-F238E27FC236}">
                  <a16:creationId xmlns:a16="http://schemas.microsoft.com/office/drawing/2014/main" id="{94B3F01E-6999-08FC-D64E-E7976B8147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46" t="6864" b="79442"/>
            <a:stretch/>
          </p:blipFill>
          <p:spPr>
            <a:xfrm>
              <a:off x="1428750" y="838200"/>
              <a:ext cx="2483560" cy="1704973"/>
            </a:xfrm>
            <a:prstGeom prst="rect">
              <a:avLst/>
            </a:prstGeom>
          </p:spPr>
        </p:pic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E13493E9-1658-2522-9BF2-A1501133C6FB}"/>
                </a:ext>
              </a:extLst>
            </p:cNvPr>
            <p:cNvCxnSpPr>
              <a:cxnSpLocks/>
              <a:endCxn id="4" idx="2"/>
            </p:cNvCxnSpPr>
            <p:nvPr/>
          </p:nvCxnSpPr>
          <p:spPr>
            <a:xfrm>
              <a:off x="2466975" y="915198"/>
              <a:ext cx="37390" cy="3537739"/>
            </a:xfrm>
            <a:prstGeom prst="line">
              <a:avLst/>
            </a:prstGeom>
            <a:ln w="19050">
              <a:solidFill>
                <a:schemeClr val="accent3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F61A0D9C-1F5C-9F9E-C6FF-EDEEF9809382}"/>
                </a:ext>
              </a:extLst>
            </p:cNvPr>
            <p:cNvCxnSpPr>
              <a:cxnSpLocks/>
            </p:cNvCxnSpPr>
            <p:nvPr/>
          </p:nvCxnSpPr>
          <p:spPr>
            <a:xfrm>
              <a:off x="3238500" y="915198"/>
              <a:ext cx="0" cy="3434025"/>
            </a:xfrm>
            <a:prstGeom prst="line">
              <a:avLst/>
            </a:prstGeom>
            <a:ln w="19050">
              <a:solidFill>
                <a:schemeClr val="accent3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>
              <a:extLst>
                <a:ext uri="{FF2B5EF4-FFF2-40B4-BE49-F238E27FC236}">
                  <a16:creationId xmlns:a16="http://schemas.microsoft.com/office/drawing/2014/main" id="{DE688F63-5B4B-9732-8E49-7C0054E30C1F}"/>
                </a:ext>
              </a:extLst>
            </p:cNvPr>
            <p:cNvCxnSpPr>
              <a:cxnSpLocks/>
            </p:cNvCxnSpPr>
            <p:nvPr/>
          </p:nvCxnSpPr>
          <p:spPr>
            <a:xfrm>
              <a:off x="2809875" y="915198"/>
              <a:ext cx="18147" cy="3405450"/>
            </a:xfrm>
            <a:prstGeom prst="line">
              <a:avLst/>
            </a:prstGeom>
            <a:ln w="19050">
              <a:solidFill>
                <a:schemeClr val="accent3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ACF4DC6-BA6A-9834-B3B1-145312AC6426}"/>
              </a:ext>
            </a:extLst>
          </p:cNvPr>
          <p:cNvSpPr txBox="1"/>
          <p:nvPr/>
        </p:nvSpPr>
        <p:spPr>
          <a:xfrm>
            <a:off x="2645544" y="5258036"/>
            <a:ext cx="133365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4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[</a:t>
            </a:r>
            <a:r>
              <a:rPr lang="en-US" altLang="ja-JP" sz="14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r>
              <a:rPr lang="en-US" altLang="ja-JP" sz="14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]</a:t>
            </a:r>
            <a:endParaRPr lang="ja-JP" altLang="en-US" sz="14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525EBE6C-7394-9111-AE72-F319C8995C02}"/>
              </a:ext>
            </a:extLst>
          </p:cNvPr>
          <p:cNvCxnSpPr>
            <a:cxnSpLocks/>
          </p:cNvCxnSpPr>
          <p:nvPr/>
        </p:nvCxnSpPr>
        <p:spPr>
          <a:xfrm>
            <a:off x="2349295" y="1383521"/>
            <a:ext cx="926757" cy="0"/>
          </a:xfrm>
          <a:prstGeom prst="straightConnector1">
            <a:avLst/>
          </a:prstGeom>
          <a:ln w="3810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31F0580D-7CC8-BF9A-E2B4-3A2787DDDE4F}"/>
              </a:ext>
            </a:extLst>
          </p:cNvPr>
          <p:cNvCxnSpPr>
            <a:cxnSpLocks/>
          </p:cNvCxnSpPr>
          <p:nvPr/>
        </p:nvCxnSpPr>
        <p:spPr>
          <a:xfrm>
            <a:off x="3282881" y="1372396"/>
            <a:ext cx="394910" cy="0"/>
          </a:xfrm>
          <a:prstGeom prst="straightConnector1">
            <a:avLst/>
          </a:prstGeom>
          <a:ln w="3810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B878DBA-23FC-327A-2953-0BC3191D91A2}"/>
              </a:ext>
            </a:extLst>
          </p:cNvPr>
          <p:cNvCxnSpPr>
            <a:cxnSpLocks/>
          </p:cNvCxnSpPr>
          <p:nvPr/>
        </p:nvCxnSpPr>
        <p:spPr>
          <a:xfrm>
            <a:off x="3677791" y="1372396"/>
            <a:ext cx="493638" cy="0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3207A893-4F20-ACCA-D6C1-D842A3FA972D}"/>
              </a:ext>
            </a:extLst>
          </p:cNvPr>
          <p:cNvCxnSpPr>
            <a:cxnSpLocks/>
          </p:cNvCxnSpPr>
          <p:nvPr/>
        </p:nvCxnSpPr>
        <p:spPr>
          <a:xfrm>
            <a:off x="4152724" y="1372396"/>
            <a:ext cx="335205" cy="0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6EC8F041-F675-327C-7537-203210DE6734}"/>
              </a:ext>
            </a:extLst>
          </p:cNvPr>
          <p:cNvSpPr txBox="1"/>
          <p:nvPr/>
        </p:nvSpPr>
        <p:spPr>
          <a:xfrm>
            <a:off x="2349292" y="691467"/>
            <a:ext cx="775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kumimoji="0" lang="en-US" altLang="ja-JP" sz="1400" dirty="0">
                <a:solidFill>
                  <a:srgbClr val="70AD47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a</a:t>
            </a:r>
            <a:r>
              <a:rPr lang="en-US" altLang="ja-JP" sz="1400" dirty="0">
                <a:solidFill>
                  <a:srgbClr val="70AD47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 thin sheet</a:t>
            </a:r>
            <a:endParaRPr lang="ja-JP" altLang="en-US" sz="1400" dirty="0">
              <a:solidFill>
                <a:srgbClr val="70AD47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9C0AADE7-1C39-98EA-019E-25F7959F6076}"/>
              </a:ext>
            </a:extLst>
          </p:cNvPr>
          <p:cNvSpPr txBox="1"/>
          <p:nvPr/>
        </p:nvSpPr>
        <p:spPr>
          <a:xfrm>
            <a:off x="3027753" y="683329"/>
            <a:ext cx="775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400" dirty="0">
                <a:solidFill>
                  <a:srgbClr val="ED7D31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3 </a:t>
            </a:r>
          </a:p>
          <a:p>
            <a:pPr algn="ctr" defTabSz="457200"/>
            <a:r>
              <a:rPr lang="en-US" altLang="ja-JP" sz="1400" dirty="0">
                <a:solidFill>
                  <a:srgbClr val="ED7D31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blobs</a:t>
            </a:r>
            <a:endParaRPr lang="ja-JP" altLang="en-US" sz="1400" dirty="0">
              <a:solidFill>
                <a:srgbClr val="ED7D31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A427CF3-687A-78FE-2A6E-1FCFFFB7CE73}"/>
              </a:ext>
            </a:extLst>
          </p:cNvPr>
          <p:cNvSpPr txBox="1"/>
          <p:nvPr/>
        </p:nvSpPr>
        <p:spPr>
          <a:xfrm>
            <a:off x="3620819" y="691728"/>
            <a:ext cx="679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kumimoji="0"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2</a:t>
            </a:r>
            <a: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 </a:t>
            </a:r>
          </a:p>
          <a:p>
            <a:pPr algn="ctr" defTabSz="457200"/>
            <a: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blobs</a:t>
            </a:r>
            <a:endParaRPr lang="ja-JP" altLang="en-US" sz="1400" dirty="0">
              <a:solidFill>
                <a:srgbClr val="4472C4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747093-4286-4DE0-D8AD-E57EDD960D30}"/>
              </a:ext>
            </a:extLst>
          </p:cNvPr>
          <p:cNvCxnSpPr>
            <a:cxnSpLocks/>
          </p:cNvCxnSpPr>
          <p:nvPr/>
        </p:nvCxnSpPr>
        <p:spPr>
          <a:xfrm flipV="1">
            <a:off x="3332548" y="1507296"/>
            <a:ext cx="534613" cy="837418"/>
          </a:xfrm>
          <a:prstGeom prst="straightConnector1">
            <a:avLst/>
          </a:prstGeom>
          <a:ln w="38100">
            <a:solidFill>
              <a:schemeClr val="accent2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楕円 35">
            <a:extLst>
              <a:ext uri="{FF2B5EF4-FFF2-40B4-BE49-F238E27FC236}">
                <a16:creationId xmlns:a16="http://schemas.microsoft.com/office/drawing/2014/main" id="{85D2E7DB-0518-759A-07A9-FF7FDC286B0F}"/>
              </a:ext>
            </a:extLst>
          </p:cNvPr>
          <p:cNvSpPr/>
          <p:nvPr/>
        </p:nvSpPr>
        <p:spPr>
          <a:xfrm>
            <a:off x="3387712" y="4306455"/>
            <a:ext cx="765010" cy="57787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  <a:latin typeface="Segoe UI"/>
              <a:ea typeface="メイリオ"/>
            </a:endParaRPr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CCBCFBD2-0EAD-9EAC-66C7-F86AB7F2F2A5}"/>
              </a:ext>
            </a:extLst>
          </p:cNvPr>
          <p:cNvCxnSpPr>
            <a:cxnSpLocks/>
          </p:cNvCxnSpPr>
          <p:nvPr/>
        </p:nvCxnSpPr>
        <p:spPr>
          <a:xfrm>
            <a:off x="6301555" y="2425900"/>
            <a:ext cx="252000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481C515B-B7DD-2E8B-CB74-DC9398BD8F1E}"/>
              </a:ext>
            </a:extLst>
          </p:cNvPr>
          <p:cNvGrpSpPr/>
          <p:nvPr/>
        </p:nvGrpSpPr>
        <p:grpSpPr>
          <a:xfrm>
            <a:off x="5469406" y="328468"/>
            <a:ext cx="4977023" cy="2840232"/>
            <a:chOff x="3344427" y="1192960"/>
            <a:chExt cx="4977023" cy="2840232"/>
          </a:xfrm>
        </p:grpSpPr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8EDE9A1C-854F-AA70-D28C-2F37EE637A5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344427" y="1192960"/>
              <a:ext cx="4977023" cy="2840232"/>
              <a:chOff x="3008670" y="322554"/>
              <a:chExt cx="5780978" cy="3299024"/>
            </a:xfrm>
          </p:grpSpPr>
          <p:pic>
            <p:nvPicPr>
              <p:cNvPr id="12" name="図 11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295EB784-9D5C-9A6C-F3A8-3658CB0B8B1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641" t="7057" r="42446" b="53712"/>
              <a:stretch/>
            </p:blipFill>
            <p:spPr>
              <a:xfrm>
                <a:off x="3008670" y="658331"/>
                <a:ext cx="1735614" cy="2597262"/>
              </a:xfrm>
              <a:prstGeom prst="rect">
                <a:avLst/>
              </a:prstGeom>
            </p:spPr>
          </p:pic>
          <p:pic>
            <p:nvPicPr>
              <p:cNvPr id="13" name="図 12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B69DB18D-2C4B-05AE-9112-BC9133688C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443" t="7016" r="26101" b="56043"/>
              <a:stretch/>
            </p:blipFill>
            <p:spPr>
              <a:xfrm>
                <a:off x="4982609" y="650637"/>
                <a:ext cx="1427160" cy="2442363"/>
              </a:xfrm>
              <a:prstGeom prst="rect">
                <a:avLst/>
              </a:prstGeom>
            </p:spPr>
          </p:pic>
          <p:pic>
            <p:nvPicPr>
              <p:cNvPr id="14" name="図 13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DA6BBB04-42CD-BF98-A4B5-E4DD71E1ED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840" t="54554" r="74985" b="8555"/>
              <a:stretch/>
            </p:blipFill>
            <p:spPr>
              <a:xfrm>
                <a:off x="6419269" y="671905"/>
                <a:ext cx="1393986" cy="2442364"/>
              </a:xfrm>
              <a:prstGeom prst="rect">
                <a:avLst/>
              </a:prstGeom>
            </p:spPr>
          </p:pic>
          <p:pic>
            <p:nvPicPr>
              <p:cNvPr id="15" name="図 14" descr="カレンダー&#10;&#10;自動的に生成された説明">
                <a:extLst>
                  <a:ext uri="{FF2B5EF4-FFF2-40B4-BE49-F238E27FC236}">
                    <a16:creationId xmlns:a16="http://schemas.microsoft.com/office/drawing/2014/main" id="{39864E5E-A1A8-3C91-304B-906BEFCE6D5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6821" t="10678" r="8125" b="58755"/>
              <a:stretch/>
            </p:blipFill>
            <p:spPr>
              <a:xfrm>
                <a:off x="7852941" y="615046"/>
                <a:ext cx="936707" cy="3006532"/>
              </a:xfrm>
              <a:prstGeom prst="rect">
                <a:avLst/>
              </a:prstGeom>
            </p:spPr>
          </p:pic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5665ECE7-FC4C-03C6-8FCB-3EF91AE153A3}"/>
                  </a:ext>
                </a:extLst>
              </p:cNvPr>
              <p:cNvSpPr txBox="1"/>
              <p:nvPr/>
            </p:nvSpPr>
            <p:spPr>
              <a:xfrm>
                <a:off x="3421381" y="322554"/>
                <a:ext cx="1107721" cy="3217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200"/>
                <a:r>
                  <a:rPr lang="en-US" altLang="ja-JP" sz="1200" dirty="0">
                    <a:solidFill>
                      <a:prstClr val="black"/>
                    </a:solidFill>
                    <a:latin typeface="Arial" panose="020B0604020202020204" pitchFamily="34" charset="0"/>
                    <a:ea typeface="メイリオ"/>
                    <a:cs typeface="Arial" panose="020B0604020202020204" pitchFamily="34" charset="0"/>
                  </a:rPr>
                  <a:t>Time 7 </a:t>
                </a:r>
                <a:r>
                  <a:rPr lang="en-US" altLang="ja-JP" sz="1200" dirty="0" err="1">
                    <a:solidFill>
                      <a:prstClr val="black"/>
                    </a:solidFill>
                    <a:latin typeface="Arial" panose="020B0604020202020204" pitchFamily="34" charset="0"/>
                    <a:ea typeface="メイリオ"/>
                    <a:cs typeface="Arial" panose="020B0604020202020204" pitchFamily="34" charset="0"/>
                  </a:rPr>
                  <a:t>μs</a:t>
                </a:r>
                <a:endParaRPr lang="ja-JP" altLang="en-US" sz="1200" dirty="0">
                  <a:solidFill>
                    <a:prstClr val="black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E3B77D6-8F03-0DCA-D937-91392CB5DB0A}"/>
                </a:ext>
              </a:extLst>
            </p:cNvPr>
            <p:cNvCxnSpPr>
              <a:cxnSpLocks/>
            </p:cNvCxnSpPr>
            <p:nvPr/>
          </p:nvCxnSpPr>
          <p:spPr>
            <a:xfrm>
              <a:off x="3511558" y="3718105"/>
              <a:ext cx="1257437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39F1DC53-2F36-674A-7771-468FCE30D3AB}"/>
                </a:ext>
              </a:extLst>
            </p:cNvPr>
            <p:cNvSpPr txBox="1"/>
            <p:nvPr/>
          </p:nvSpPr>
          <p:spPr>
            <a:xfrm>
              <a:off x="3439465" y="3680321"/>
              <a:ext cx="1494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kumimoji="0" lang="en-US" altLang="ja-JP" sz="1400" dirty="0">
                  <a:solidFill>
                    <a:srgbClr val="70AD47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a</a:t>
              </a:r>
              <a:r>
                <a:rPr lang="en-US" altLang="ja-JP" sz="1400" dirty="0">
                  <a:solidFill>
                    <a:srgbClr val="70AD47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 thin sheet</a:t>
              </a:r>
              <a:endParaRPr lang="ja-JP" altLang="en-US" sz="1400" dirty="0">
                <a:solidFill>
                  <a:srgbClr val="70AD47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53A4F14-0EF9-13AD-EEDD-27DC661D63B6}"/>
                </a:ext>
              </a:extLst>
            </p:cNvPr>
            <p:cNvCxnSpPr>
              <a:cxnSpLocks/>
            </p:cNvCxnSpPr>
            <p:nvPr/>
          </p:nvCxnSpPr>
          <p:spPr>
            <a:xfrm>
              <a:off x="5006707" y="3724099"/>
              <a:ext cx="2480369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8997ABFE-CEFF-702F-8C50-AD56CA9277E5}"/>
                </a:ext>
              </a:extLst>
            </p:cNvPr>
            <p:cNvSpPr txBox="1"/>
            <p:nvPr/>
          </p:nvSpPr>
          <p:spPr>
            <a:xfrm>
              <a:off x="5401450" y="3719708"/>
              <a:ext cx="1494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lang="en-US" altLang="ja-JP" sz="1400" dirty="0">
                  <a:solidFill>
                    <a:srgbClr val="ED7D31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3 blobs</a:t>
              </a:r>
              <a:endParaRPr lang="ja-JP" altLang="en-US" sz="1400" dirty="0">
                <a:solidFill>
                  <a:srgbClr val="ED7D31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9C1C9B95-EF41-A62E-ACFD-F7C2EB7DA2C8}"/>
              </a:ext>
            </a:extLst>
          </p:cNvPr>
          <p:cNvGrpSpPr/>
          <p:nvPr/>
        </p:nvGrpSpPr>
        <p:grpSpPr>
          <a:xfrm>
            <a:off x="5606642" y="3341446"/>
            <a:ext cx="4214185" cy="2569353"/>
            <a:chOff x="7494096" y="1469444"/>
            <a:chExt cx="4214185" cy="2569353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244D060C-565C-6CC1-FAE1-50E2BD3B910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75645" y="1469444"/>
              <a:ext cx="3793848" cy="2142012"/>
              <a:chOff x="10011290" y="1129252"/>
              <a:chExt cx="4758669" cy="2686753"/>
            </a:xfrm>
          </p:grpSpPr>
          <p:pic>
            <p:nvPicPr>
              <p:cNvPr id="20" name="図 19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A58ACDA1-A76A-EED8-85DB-CBE0924CBE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8839" t="54554" r="9926" b="8555"/>
              <a:stretch/>
            </p:blipFill>
            <p:spPr>
              <a:xfrm>
                <a:off x="11487300" y="1178554"/>
                <a:ext cx="1513509" cy="2637451"/>
              </a:xfrm>
              <a:prstGeom prst="rect">
                <a:avLst/>
              </a:prstGeom>
            </p:spPr>
          </p:pic>
          <p:pic>
            <p:nvPicPr>
              <p:cNvPr id="21" name="図 20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48D10C3F-6295-9BC3-5C8F-0184FCCBC1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6354" t="54369" r="42409" b="8740"/>
              <a:stretch/>
            </p:blipFill>
            <p:spPr>
              <a:xfrm>
                <a:off x="10011290" y="1169180"/>
                <a:ext cx="1508073" cy="2627981"/>
              </a:xfrm>
              <a:prstGeom prst="rect">
                <a:avLst/>
              </a:prstGeom>
            </p:spPr>
          </p:pic>
          <p:pic>
            <p:nvPicPr>
              <p:cNvPr id="22" name="図 21" descr="テーブル が含まれている画像&#10;&#10;自動的に生成された説明">
                <a:extLst>
                  <a:ext uri="{FF2B5EF4-FFF2-40B4-BE49-F238E27FC236}">
                    <a16:creationId xmlns:a16="http://schemas.microsoft.com/office/drawing/2014/main" id="{58ECB32B-301D-18BC-3B28-58393CED35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76" t="7086" r="58713" b="56045"/>
              <a:stretch/>
            </p:blipFill>
            <p:spPr>
              <a:xfrm>
                <a:off x="13255097" y="1129252"/>
                <a:ext cx="1514862" cy="2667910"/>
              </a:xfrm>
              <a:prstGeom prst="rect">
                <a:avLst/>
              </a:prstGeom>
            </p:spPr>
          </p:pic>
        </p:grp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8E4814E2-61E3-C414-E1CF-A83D04DB8AAA}"/>
                </a:ext>
              </a:extLst>
            </p:cNvPr>
            <p:cNvCxnSpPr>
              <a:cxnSpLocks/>
            </p:cNvCxnSpPr>
            <p:nvPr/>
          </p:nvCxnSpPr>
          <p:spPr>
            <a:xfrm>
              <a:off x="10005612" y="2480213"/>
              <a:ext cx="252000" cy="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49B283D-EB62-DA6F-2F8B-E41FED2BF5CC}"/>
                </a:ext>
              </a:extLst>
            </p:cNvPr>
            <p:cNvSpPr txBox="1"/>
            <p:nvPr/>
          </p:nvSpPr>
          <p:spPr>
            <a:xfrm>
              <a:off x="9954060" y="3718104"/>
              <a:ext cx="17542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lang="en-US" altLang="ja-JP" sz="1400" dirty="0">
                  <a:solidFill>
                    <a:srgbClr val="A5A5A5">
                      <a:lumMod val="75000"/>
                    </a:srgbClr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reduction</a:t>
              </a:r>
              <a:endParaRPr lang="ja-JP" altLang="en-US" sz="1400" dirty="0">
                <a:solidFill>
                  <a:srgbClr val="A5A5A5">
                    <a:lumMod val="75000"/>
                  </a:srgbClr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  <p:cxnSp>
          <p:nvCxnSpPr>
            <p:cNvPr id="44" name="直線矢印コネクタ 43">
              <a:extLst>
                <a:ext uri="{FF2B5EF4-FFF2-40B4-BE49-F238E27FC236}">
                  <a16:creationId xmlns:a16="http://schemas.microsoft.com/office/drawing/2014/main" id="{1CD7F34E-BC67-C313-703E-A9E084BCB8D9}"/>
                </a:ext>
              </a:extLst>
            </p:cNvPr>
            <p:cNvCxnSpPr>
              <a:cxnSpLocks/>
            </p:cNvCxnSpPr>
            <p:nvPr/>
          </p:nvCxnSpPr>
          <p:spPr>
            <a:xfrm>
              <a:off x="7494096" y="3718105"/>
              <a:ext cx="2626942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0B5A365A-9E05-1DC6-0B56-F875204C12F1}"/>
                </a:ext>
              </a:extLst>
            </p:cNvPr>
            <p:cNvCxnSpPr>
              <a:cxnSpLocks/>
            </p:cNvCxnSpPr>
            <p:nvPr/>
          </p:nvCxnSpPr>
          <p:spPr>
            <a:xfrm>
              <a:off x="10192851" y="3726838"/>
              <a:ext cx="1276640" cy="0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24266AF0-93FB-3955-07A7-A45EA2ACF71C}"/>
                </a:ext>
              </a:extLst>
            </p:cNvPr>
            <p:cNvSpPr txBox="1"/>
            <p:nvPr/>
          </p:nvSpPr>
          <p:spPr>
            <a:xfrm>
              <a:off x="8048511" y="3731020"/>
              <a:ext cx="1494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lang="en-US" altLang="ja-JP" sz="1400" dirty="0">
                  <a:solidFill>
                    <a:srgbClr val="4472C4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2 blobs</a:t>
              </a:r>
              <a:endParaRPr lang="ja-JP" altLang="en-US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</p:grp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AB1E8A7A-EAA5-EF3E-2F10-B56CECDFC71E}"/>
              </a:ext>
            </a:extLst>
          </p:cNvPr>
          <p:cNvSpPr txBox="1"/>
          <p:nvPr/>
        </p:nvSpPr>
        <p:spPr>
          <a:xfrm>
            <a:off x="4592689" y="4225354"/>
            <a:ext cx="1394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Anonymous</a:t>
            </a:r>
            <a:r>
              <a:rPr lang="ja-JP" altLang="en-US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　</a:t>
            </a:r>
            <a:b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</a:br>
            <a: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Resistivity</a:t>
            </a:r>
            <a:endParaRPr lang="ja-JP" altLang="en-US" sz="1400" dirty="0">
              <a:solidFill>
                <a:srgbClr val="4472C4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cxnSp>
        <p:nvCxnSpPr>
          <p:cNvPr id="53" name="直線コネクタ 52">
            <a:extLst>
              <a:ext uri="{FF2B5EF4-FFF2-40B4-BE49-F238E27FC236}">
                <a16:creationId xmlns:a16="http://schemas.microsoft.com/office/drawing/2014/main" id="{F18F81C3-4F07-8F29-EDEE-19FDE99FEE26}"/>
              </a:ext>
            </a:extLst>
          </p:cNvPr>
          <p:cNvCxnSpPr>
            <a:cxnSpLocks/>
          </p:cNvCxnSpPr>
          <p:nvPr/>
        </p:nvCxnSpPr>
        <p:spPr>
          <a:xfrm flipV="1">
            <a:off x="2492191" y="2133601"/>
            <a:ext cx="1986773" cy="87407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76D4D4EF-70A6-32E3-0466-9A8E0F0328CC}"/>
              </a:ext>
            </a:extLst>
          </p:cNvPr>
          <p:cNvCxnSpPr>
            <a:cxnSpLocks/>
          </p:cNvCxnSpPr>
          <p:nvPr/>
        </p:nvCxnSpPr>
        <p:spPr>
          <a:xfrm flipV="1">
            <a:off x="3019380" y="1235836"/>
            <a:ext cx="1234399" cy="177732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33EFBD11-B998-41B2-B787-C34D637177F8}"/>
              </a:ext>
            </a:extLst>
          </p:cNvPr>
          <p:cNvCxnSpPr/>
          <p:nvPr/>
        </p:nvCxnSpPr>
        <p:spPr>
          <a:xfrm flipV="1">
            <a:off x="2349292" y="5127814"/>
            <a:ext cx="21240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コンテンツ プレースホルダー 3">
            <a:extLst>
              <a:ext uri="{FF2B5EF4-FFF2-40B4-BE49-F238E27FC236}">
                <a16:creationId xmlns:a16="http://schemas.microsoft.com/office/drawing/2014/main" id="{E7941B80-9F0B-F961-DD56-4FC4CDA1E70D}"/>
              </a:ext>
            </a:extLst>
          </p:cNvPr>
          <p:cNvSpPr txBox="1">
            <a:spLocks/>
          </p:cNvSpPr>
          <p:nvPr/>
        </p:nvSpPr>
        <p:spPr>
          <a:xfrm>
            <a:off x="4388873" y="4891846"/>
            <a:ext cx="1217769" cy="668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24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20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16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16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16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A5A5A5">
                  <a:lumMod val="50000"/>
                </a:srgbClr>
              </a:buClr>
              <a:buNone/>
            </a:pPr>
            <a:r>
              <a:rPr lang="ja-JP" altLang="en-US" sz="1800" b="1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  <a:t>←</a:t>
            </a:r>
            <a:r>
              <a:rPr lang="en-US" altLang="ja-JP" sz="1400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  <a:t>Spitzer </a:t>
            </a:r>
            <a:br>
              <a:rPr lang="en-US" altLang="ja-JP" sz="1400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</a:br>
            <a:r>
              <a:rPr lang="ja-JP" altLang="en-US" sz="1400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  <a:t>　</a:t>
            </a:r>
            <a:r>
              <a:rPr lang="en-US" altLang="ja-JP" sz="1400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  <a:t>Resistivity</a:t>
            </a:r>
          </a:p>
        </p:txBody>
      </p: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ADC5F2F-6698-09BA-58DE-00946878D1FC}"/>
              </a:ext>
            </a:extLst>
          </p:cNvPr>
          <p:cNvCxnSpPr>
            <a:cxnSpLocks/>
          </p:cNvCxnSpPr>
          <p:nvPr/>
        </p:nvCxnSpPr>
        <p:spPr>
          <a:xfrm flipV="1">
            <a:off x="4152721" y="4479807"/>
            <a:ext cx="455138" cy="10190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84A929EF-A432-DA2D-DD0C-A8A2478310D9}"/>
              </a:ext>
            </a:extLst>
          </p:cNvPr>
          <p:cNvSpPr txBox="1"/>
          <p:nvPr/>
        </p:nvSpPr>
        <p:spPr>
          <a:xfrm>
            <a:off x="3751837" y="861577"/>
            <a:ext cx="17542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400" dirty="0">
                <a:solidFill>
                  <a:srgbClr val="A5A5A5">
                    <a:lumMod val="75000"/>
                  </a:srgbClr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reduction</a:t>
            </a:r>
            <a:endParaRPr lang="ja-JP" altLang="en-US" sz="1400" dirty="0">
              <a:solidFill>
                <a:srgbClr val="A5A5A5">
                  <a:lumMod val="75000"/>
                </a:srgbClr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D1695F28-9347-8662-94F6-B10FEACD9FB2}"/>
              </a:ext>
            </a:extLst>
          </p:cNvPr>
          <p:cNvSpPr txBox="1"/>
          <p:nvPr/>
        </p:nvSpPr>
        <p:spPr>
          <a:xfrm>
            <a:off x="7255519" y="283526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8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9912E23C-D8C7-5144-72CF-AB9B4E73C5DE}"/>
              </a:ext>
            </a:extLst>
          </p:cNvPr>
          <p:cNvSpPr txBox="1"/>
          <p:nvPr/>
        </p:nvSpPr>
        <p:spPr>
          <a:xfrm>
            <a:off x="8484925" y="293550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10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136219-AFA4-FCEE-7DA9-C0F01722D4C2}"/>
              </a:ext>
            </a:extLst>
          </p:cNvPr>
          <p:cNvSpPr txBox="1"/>
          <p:nvPr/>
        </p:nvSpPr>
        <p:spPr>
          <a:xfrm>
            <a:off x="5832865" y="3099610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12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170C497B-2F45-3C2D-28AB-995F35B492CD}"/>
              </a:ext>
            </a:extLst>
          </p:cNvPr>
          <p:cNvSpPr txBox="1"/>
          <p:nvPr/>
        </p:nvSpPr>
        <p:spPr>
          <a:xfrm>
            <a:off x="7023669" y="3090839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14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3612D782-F614-DFB6-9733-68CD6EF15034}"/>
              </a:ext>
            </a:extLst>
          </p:cNvPr>
          <p:cNvSpPr txBox="1"/>
          <p:nvPr/>
        </p:nvSpPr>
        <p:spPr>
          <a:xfrm>
            <a:off x="8466880" y="3070486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15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EEDB3BC-CE20-4265-DF06-56023B243A85}"/>
              </a:ext>
            </a:extLst>
          </p:cNvPr>
          <p:cNvSpPr txBox="1"/>
          <p:nvPr/>
        </p:nvSpPr>
        <p:spPr>
          <a:xfrm>
            <a:off x="410299" y="5606078"/>
            <a:ext cx="24929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二番目に遠い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セパレーションコイル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による合体（秋光）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545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C593F-8A1D-5A0A-88CA-0733A00DE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72" y="433053"/>
            <a:ext cx="11794428" cy="554805"/>
          </a:xfrm>
        </p:spPr>
        <p:txBody>
          <a:bodyPr>
            <a:normAutofit/>
          </a:bodyPr>
          <a:lstStyle/>
          <a:p>
            <a:r>
              <a:rPr kumimoji="1" lang="ja-JP" altLang="en-US" sz="3000" dirty="0"/>
              <a:t>土井さんセパレーション合体データ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CE59BC71-2C59-C5C1-2272-55DC1DAB149A}"/>
              </a:ext>
            </a:extLst>
          </p:cNvPr>
          <p:cNvGrpSpPr>
            <a:grpSpLocks noChangeAspect="1"/>
          </p:cNvGrpSpPr>
          <p:nvPr/>
        </p:nvGrpSpPr>
        <p:grpSpPr>
          <a:xfrm>
            <a:off x="2033796" y="1087471"/>
            <a:ext cx="3581171" cy="4992977"/>
            <a:chOff x="6932206" y="2916088"/>
            <a:chExt cx="3674153" cy="7590492"/>
          </a:xfrm>
        </p:grpSpPr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3BB6EC53-9F22-E30A-7D9E-195B2E1A1988}"/>
                </a:ext>
              </a:extLst>
            </p:cNvPr>
            <p:cNvCxnSpPr>
              <a:cxnSpLocks/>
            </p:cNvCxnSpPr>
            <p:nvPr/>
          </p:nvCxnSpPr>
          <p:spPr>
            <a:xfrm>
              <a:off x="8142618" y="3240545"/>
              <a:ext cx="0" cy="1836606"/>
            </a:xfrm>
            <a:prstGeom prst="line">
              <a:avLst/>
            </a:prstGeom>
            <a:ln w="2857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7FE2073D-6BB7-6B55-5629-B3FBF0DEDE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53" b="5096"/>
            <a:stretch/>
          </p:blipFill>
          <p:spPr>
            <a:xfrm>
              <a:off x="6932206" y="2916088"/>
              <a:ext cx="3674153" cy="7590492"/>
            </a:xfrm>
            <a:prstGeom prst="rect">
              <a:avLst/>
            </a:prstGeom>
          </p:spPr>
        </p:pic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46937D4B-444A-857C-C871-3414F3BC0C78}"/>
              </a:ext>
            </a:extLst>
          </p:cNvPr>
          <p:cNvGrpSpPr/>
          <p:nvPr/>
        </p:nvGrpSpPr>
        <p:grpSpPr>
          <a:xfrm>
            <a:off x="5247411" y="1037661"/>
            <a:ext cx="5216188" cy="5092590"/>
            <a:chOff x="4234399" y="987855"/>
            <a:chExt cx="5216188" cy="5092590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3DDA42CC-90FD-77C4-7E04-1CB6A4D17002}"/>
                </a:ext>
              </a:extLst>
            </p:cNvPr>
            <p:cNvGrpSpPr/>
            <p:nvPr/>
          </p:nvGrpSpPr>
          <p:grpSpPr>
            <a:xfrm>
              <a:off x="4572000" y="987855"/>
              <a:ext cx="4742329" cy="5092590"/>
              <a:chOff x="302285" y="2989903"/>
              <a:chExt cx="4742329" cy="5092590"/>
            </a:xfrm>
          </p:grpSpPr>
          <p:pic>
            <p:nvPicPr>
              <p:cNvPr id="11" name="図 10">
                <a:extLst>
                  <a:ext uri="{FF2B5EF4-FFF2-40B4-BE49-F238E27FC236}">
                    <a16:creationId xmlns:a16="http://schemas.microsoft.com/office/drawing/2014/main" id="{23869659-DCE6-489A-D565-804F5CA124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39" t="60688" r="44712" b="14999"/>
              <a:stretch/>
            </p:blipFill>
            <p:spPr>
              <a:xfrm>
                <a:off x="302285" y="5762639"/>
                <a:ext cx="2128889" cy="2319854"/>
              </a:xfrm>
              <a:prstGeom prst="rect">
                <a:avLst/>
              </a:prstGeom>
            </p:spPr>
          </p:pic>
          <p:pic>
            <p:nvPicPr>
              <p:cNvPr id="12" name="図 11">
                <a:extLst>
                  <a:ext uri="{FF2B5EF4-FFF2-40B4-BE49-F238E27FC236}">
                    <a16:creationId xmlns:a16="http://schemas.microsoft.com/office/drawing/2014/main" id="{1C5CC6BA-4EF6-B1A0-61B5-49C03CF505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659" t="60688" r="25607" b="14999"/>
              <a:stretch/>
            </p:blipFill>
            <p:spPr>
              <a:xfrm>
                <a:off x="2612788" y="5701547"/>
                <a:ext cx="2431826" cy="2319854"/>
              </a:xfrm>
              <a:prstGeom prst="rect">
                <a:avLst/>
              </a:prstGeom>
            </p:spPr>
          </p:pic>
          <p:cxnSp>
            <p:nvCxnSpPr>
              <p:cNvPr id="13" name="直線矢印コネクタ 12">
                <a:extLst>
                  <a:ext uri="{FF2B5EF4-FFF2-40B4-BE49-F238E27FC236}">
                    <a16:creationId xmlns:a16="http://schemas.microsoft.com/office/drawing/2014/main" id="{06620229-0612-4A38-FBBB-39982F33991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5585" y="6725360"/>
                <a:ext cx="252000" cy="0"/>
              </a:xfrm>
              <a:prstGeom prst="straightConnector1">
                <a:avLst/>
              </a:prstGeom>
              <a:ln w="28575">
                <a:solidFill>
                  <a:schemeClr val="bg1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D7FAE503-F828-5FBC-8FC9-9513CDBCC6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089" t="60688" r="60914" b="14999"/>
              <a:stretch/>
            </p:blipFill>
            <p:spPr>
              <a:xfrm>
                <a:off x="2612788" y="3071357"/>
                <a:ext cx="1908885" cy="2319854"/>
              </a:xfrm>
              <a:prstGeom prst="rect">
                <a:avLst/>
              </a:prstGeom>
            </p:spPr>
          </p:pic>
          <p:pic>
            <p:nvPicPr>
              <p:cNvPr id="16" name="図 15">
                <a:extLst>
                  <a:ext uri="{FF2B5EF4-FFF2-40B4-BE49-F238E27FC236}">
                    <a16:creationId xmlns:a16="http://schemas.microsoft.com/office/drawing/2014/main" id="{6635F357-4F42-FC66-AA12-BE1DB343979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242" t="12678" r="28283" b="63009"/>
              <a:stretch/>
            </p:blipFill>
            <p:spPr>
              <a:xfrm>
                <a:off x="302285" y="2989903"/>
                <a:ext cx="2191225" cy="2319854"/>
              </a:xfrm>
              <a:prstGeom prst="rect">
                <a:avLst/>
              </a:prstGeom>
            </p:spPr>
          </p:pic>
          <p:cxnSp>
            <p:nvCxnSpPr>
              <p:cNvPr id="17" name="直線矢印コネクタ 16">
                <a:extLst>
                  <a:ext uri="{FF2B5EF4-FFF2-40B4-BE49-F238E27FC236}">
                    <a16:creationId xmlns:a16="http://schemas.microsoft.com/office/drawing/2014/main" id="{867D18AD-31AB-0248-02CF-790B6428F90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5585" y="4216264"/>
                <a:ext cx="252000" cy="0"/>
              </a:xfrm>
              <a:prstGeom prst="straightConnector1">
                <a:avLst/>
              </a:prstGeom>
              <a:ln w="28575">
                <a:solidFill>
                  <a:schemeClr val="bg1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タイトル 1">
              <a:extLst>
                <a:ext uri="{FF2B5EF4-FFF2-40B4-BE49-F238E27FC236}">
                  <a16:creationId xmlns:a16="http://schemas.microsoft.com/office/drawing/2014/main" id="{56F0C581-2B65-0853-414A-9C78BA3796EF}"/>
                </a:ext>
              </a:extLst>
            </p:cNvPr>
            <p:cNvSpPr txBox="1">
              <a:spLocks/>
            </p:cNvSpPr>
            <p:nvPr/>
          </p:nvSpPr>
          <p:spPr bwMode="black">
            <a:xfrm rot="16200000">
              <a:off x="3703296" y="1994488"/>
              <a:ext cx="1368791" cy="306586"/>
            </a:xfrm>
            <a:prstGeom prst="rect">
              <a:avLst/>
            </a:prstGeom>
            <a:noFill/>
            <a:ln w="31750" cap="sq">
              <a:noFill/>
              <a:miter lim="800000"/>
            </a:ln>
          </p:spPr>
          <p:txBody>
            <a:bodyPr vert="horz" lIns="182880" tIns="182880" rIns="182880" bIns="18288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2200" b="1" kern="1200" cap="none" spc="200" baseline="0">
                  <a:solidFill>
                    <a:schemeClr val="bg2">
                      <a:lumMod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altLang="ja-JP" sz="1100" b="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r [m]</a:t>
              </a:r>
              <a:endParaRPr lang="ja-JP" altLang="en-US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endParaRPr>
            </a:p>
          </p:txBody>
        </p:sp>
        <p:sp>
          <p:nvSpPr>
            <p:cNvPr id="21" name="タイトル 1">
              <a:extLst>
                <a:ext uri="{FF2B5EF4-FFF2-40B4-BE49-F238E27FC236}">
                  <a16:creationId xmlns:a16="http://schemas.microsoft.com/office/drawing/2014/main" id="{ED08B001-A1EA-6A84-40AD-8EE1A26A79C4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5168407" y="3154416"/>
              <a:ext cx="1368791" cy="306586"/>
            </a:xfrm>
            <a:prstGeom prst="rect">
              <a:avLst/>
            </a:prstGeom>
            <a:noFill/>
            <a:ln w="31750" cap="sq">
              <a:noFill/>
              <a:miter lim="800000"/>
            </a:ln>
          </p:spPr>
          <p:txBody>
            <a:bodyPr vert="horz" lIns="182880" tIns="182880" rIns="182880" bIns="18288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2200" b="1" kern="1200" cap="none" spc="200" baseline="0">
                  <a:solidFill>
                    <a:schemeClr val="bg2">
                      <a:lumMod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altLang="ja-JP" sz="1100" b="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z [m]</a:t>
              </a:r>
              <a:endParaRPr lang="ja-JP" altLang="en-US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endParaRPr>
            </a:p>
          </p:txBody>
        </p:sp>
        <p:sp>
          <p:nvSpPr>
            <p:cNvPr id="22" name="タイトル 1">
              <a:extLst>
                <a:ext uri="{FF2B5EF4-FFF2-40B4-BE49-F238E27FC236}">
                  <a16:creationId xmlns:a16="http://schemas.microsoft.com/office/drawing/2014/main" id="{1F9C87EC-67D8-4D2D-4A01-D0ADB8B6E63A}"/>
                </a:ext>
              </a:extLst>
            </p:cNvPr>
            <p:cNvSpPr txBox="1">
              <a:spLocks/>
            </p:cNvSpPr>
            <p:nvPr/>
          </p:nvSpPr>
          <p:spPr bwMode="black">
            <a:xfrm rot="16200000">
              <a:off x="8612898" y="4767224"/>
              <a:ext cx="1368791" cy="306586"/>
            </a:xfrm>
            <a:prstGeom prst="rect">
              <a:avLst/>
            </a:prstGeom>
            <a:noFill/>
            <a:ln w="31750" cap="sq">
              <a:noFill/>
              <a:miter lim="800000"/>
            </a:ln>
          </p:spPr>
          <p:txBody>
            <a:bodyPr vert="horz" lIns="182880" tIns="182880" rIns="182880" bIns="18288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2200" b="1" kern="1200" cap="none" spc="200" baseline="0">
                  <a:solidFill>
                    <a:schemeClr val="bg2">
                      <a:lumMod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altLang="ja-JP" sz="1100" b="0" dirty="0" err="1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Jt</a:t>
              </a:r>
              <a:r>
                <a:rPr lang="en-US" altLang="ja-JP" sz="1100" b="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 [A/m</a:t>
              </a:r>
              <a:r>
                <a:rPr lang="en-US" altLang="ja-JP" sz="1100" b="0" baseline="3000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2</a:t>
              </a:r>
              <a:r>
                <a:rPr lang="en-US" altLang="ja-JP" sz="1100" b="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]</a:t>
              </a:r>
              <a:endParaRPr lang="ja-JP" altLang="en-US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endParaRPr>
            </a:p>
          </p:txBody>
        </p:sp>
      </p:grp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643BC47-4B38-2A6D-568A-311FB8A26566}"/>
              </a:ext>
            </a:extLst>
          </p:cNvPr>
          <p:cNvSpPr txBox="1"/>
          <p:nvPr/>
        </p:nvSpPr>
        <p:spPr>
          <a:xfrm>
            <a:off x="410299" y="5606078"/>
            <a:ext cx="24929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一番目近い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セパレーションコイル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による合体（土井）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903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B6126C-A973-C925-1DA7-F5E27E8D2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65126"/>
            <a:ext cx="10515600" cy="539848"/>
          </a:xfrm>
        </p:spPr>
        <p:txBody>
          <a:bodyPr/>
          <a:lstStyle/>
          <a:p>
            <a:r>
              <a:rPr kumimoji="1" lang="en-US" altLang="ja-JP" dirty="0">
                <a:highlight>
                  <a:srgbClr val="FFFF00"/>
                </a:highlight>
              </a:rPr>
              <a:t>1337</a:t>
            </a:r>
            <a:endParaRPr kumimoji="1" lang="ja-JP" altLang="en-US" dirty="0"/>
          </a:p>
        </p:txBody>
      </p:sp>
      <p:pic>
        <p:nvPicPr>
          <p:cNvPr id="8" name="図 7" descr="ダイアグラム&#10;&#10;自動的に生成された説明">
            <a:extLst>
              <a:ext uri="{FF2B5EF4-FFF2-40B4-BE49-F238E27FC236}">
                <a16:creationId xmlns:a16="http://schemas.microsoft.com/office/drawing/2014/main" id="{9E99EDA2-0FF7-23FE-F88F-1A87F3A138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384" y="365127"/>
            <a:ext cx="8158496" cy="6624698"/>
          </a:xfrm>
          <a:prstGeom prst="rect">
            <a:avLst/>
          </a:prstGeom>
        </p:spPr>
      </p:pic>
      <p:pic>
        <p:nvPicPr>
          <p:cNvPr id="4" name="図 3" descr="グラフィカル ユーザー インターフェイス, ダイアグラム&#10;&#10;自動的に生成された説明">
            <a:extLst>
              <a:ext uri="{FF2B5EF4-FFF2-40B4-BE49-F238E27FC236}">
                <a16:creationId xmlns:a16="http://schemas.microsoft.com/office/drawing/2014/main" id="{261ED305-C5D1-26A5-D18E-C367D46919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9"/>
          <a:stretch/>
        </p:blipFill>
        <p:spPr>
          <a:xfrm>
            <a:off x="273282" y="904974"/>
            <a:ext cx="2858788" cy="5891843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EEB5927-D10D-4F0C-69DF-9C5C18245C6F}"/>
              </a:ext>
            </a:extLst>
          </p:cNvPr>
          <p:cNvSpPr txBox="1"/>
          <p:nvPr/>
        </p:nvSpPr>
        <p:spPr>
          <a:xfrm>
            <a:off x="1558875" y="61183"/>
            <a:ext cx="24929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一番目近い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セパレーションコイル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による合体（道家）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030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22AE4E-A724-5159-2275-E7D167B45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>
                <a:highlight>
                  <a:srgbClr val="FFFF00"/>
                </a:highlight>
              </a:rPr>
              <a:t>1337</a:t>
            </a:r>
            <a:endParaRPr kumimoji="1" lang="ja-JP" altLang="en-US" dirty="0"/>
          </a:p>
        </p:txBody>
      </p:sp>
      <p:pic>
        <p:nvPicPr>
          <p:cNvPr id="3" name="図 2" descr="ダイアグラム, 概略図&#10;&#10;自動的に生成された説明">
            <a:extLst>
              <a:ext uri="{FF2B5EF4-FFF2-40B4-BE49-F238E27FC236}">
                <a16:creationId xmlns:a16="http://schemas.microsoft.com/office/drawing/2014/main" id="{E3C8BF7A-2FF1-4994-CC32-A09616DD0B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07"/>
          <a:stretch/>
        </p:blipFill>
        <p:spPr>
          <a:xfrm>
            <a:off x="440267" y="989164"/>
            <a:ext cx="2858788" cy="5868836"/>
          </a:xfrm>
          <a:prstGeom prst="rect">
            <a:avLst/>
          </a:prstGeom>
        </p:spPr>
      </p:pic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CB01085C-2F18-054C-4B4B-D80099C600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" y="989164"/>
            <a:ext cx="11155680" cy="5650206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C44E2F6-6E6B-356B-46AC-018BF56B302C}"/>
              </a:ext>
            </a:extLst>
          </p:cNvPr>
          <p:cNvSpPr txBox="1"/>
          <p:nvPr/>
        </p:nvSpPr>
        <p:spPr>
          <a:xfrm>
            <a:off x="1869661" y="34885"/>
            <a:ext cx="24929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一番目近い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セパレーションコイル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による合体（道家）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043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9F2C23-2AAD-EADA-5271-F0C0BEA8C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>
                <a:highlight>
                  <a:srgbClr val="FF00FF"/>
                </a:highlight>
              </a:rPr>
              <a:t>1352</a:t>
            </a:r>
            <a:br>
              <a:rPr lang="en-US" altLang="ja-JP" dirty="0">
                <a:highlight>
                  <a:srgbClr val="FF00FF"/>
                </a:highlight>
              </a:rPr>
            </a:br>
            <a:r>
              <a:rPr lang="en-US" altLang="ja-JP" dirty="0">
                <a:highlight>
                  <a:srgbClr val="FF00FF"/>
                </a:highlight>
              </a:rPr>
              <a:t>(EF160A</a:t>
            </a:r>
            <a:r>
              <a:rPr lang="ja-JP" altLang="en-US" dirty="0">
                <a:highlight>
                  <a:srgbClr val="FF00FF"/>
                </a:highlight>
              </a:rPr>
              <a:t>）</a:t>
            </a:r>
            <a:endParaRPr kumimoji="1" lang="ja-JP" altLang="en-US" dirty="0">
              <a:highlight>
                <a:srgbClr val="FF00FF"/>
              </a:highlight>
            </a:endParaRP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98DABD0-33D9-40EF-2ACB-11D21E0A5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233" y="448011"/>
            <a:ext cx="7855378" cy="6409989"/>
          </a:xfrm>
          <a:prstGeom prst="rect">
            <a:avLst/>
          </a:prstGeom>
        </p:spPr>
      </p:pic>
      <p:pic>
        <p:nvPicPr>
          <p:cNvPr id="5" name="図 4" descr="グラフィカル ユーザー インターフェイス, グラフ, ヒストグラム&#10;&#10;自動的に生成された説明">
            <a:extLst>
              <a:ext uri="{FF2B5EF4-FFF2-40B4-BE49-F238E27FC236}">
                <a16:creationId xmlns:a16="http://schemas.microsoft.com/office/drawing/2014/main" id="{7376035E-E7C1-D875-48E1-EEAF1D48A0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9"/>
          <a:stretch/>
        </p:blipFill>
        <p:spPr>
          <a:xfrm>
            <a:off x="714717" y="1082565"/>
            <a:ext cx="2858788" cy="5849802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49D69A7-FFBE-15C5-C116-29994728D8DA}"/>
              </a:ext>
            </a:extLst>
          </p:cNvPr>
          <p:cNvSpPr txBox="1"/>
          <p:nvPr/>
        </p:nvSpPr>
        <p:spPr>
          <a:xfrm>
            <a:off x="2144111" y="-20577"/>
            <a:ext cx="24929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一番目近い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セパレーションコイル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による合体（道家）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196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40BC18-B91A-D3F5-AA29-33558FE5E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>
                <a:highlight>
                  <a:srgbClr val="FF00FF"/>
                </a:highlight>
              </a:rPr>
              <a:t>1352</a:t>
            </a:r>
            <a:br>
              <a:rPr lang="en-US" altLang="ja-JP" dirty="0">
                <a:highlight>
                  <a:srgbClr val="FF00FF"/>
                </a:highlight>
              </a:rPr>
            </a:br>
            <a:r>
              <a:rPr lang="en-US" altLang="ja-JP" dirty="0">
                <a:highlight>
                  <a:srgbClr val="FF00FF"/>
                </a:highlight>
              </a:rPr>
              <a:t>(EF160A</a:t>
            </a:r>
            <a:r>
              <a:rPr lang="ja-JP" altLang="en-US" dirty="0">
                <a:highlight>
                  <a:srgbClr val="FF00FF"/>
                </a:highlight>
              </a:rPr>
              <a:t>）</a:t>
            </a:r>
            <a:endParaRPr kumimoji="1" lang="ja-JP" altLang="en-US" dirty="0">
              <a:highlight>
                <a:srgbClr val="FF00FF"/>
              </a:highlight>
            </a:endParaRPr>
          </a:p>
        </p:txBody>
      </p:sp>
      <p:pic>
        <p:nvPicPr>
          <p:cNvPr id="3" name="図 2" descr="ダイアグラム, 概略図&#10;&#10;自動的に生成された説明">
            <a:extLst>
              <a:ext uri="{FF2B5EF4-FFF2-40B4-BE49-F238E27FC236}">
                <a16:creationId xmlns:a16="http://schemas.microsoft.com/office/drawing/2014/main" id="{B99DE552-E600-F00F-F50A-0170084AA8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3"/>
          <a:stretch/>
        </p:blipFill>
        <p:spPr>
          <a:xfrm>
            <a:off x="501006" y="1026894"/>
            <a:ext cx="2858788" cy="5953026"/>
          </a:xfrm>
          <a:prstGeom prst="rect">
            <a:avLst/>
          </a:prstGeom>
        </p:spPr>
      </p:pic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EE887C5A-7AAF-6AEA-1F42-985E256DF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5" y="1164680"/>
            <a:ext cx="11088303" cy="5616081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0713412-CA9B-C87E-CAC4-31BBD2B95FBE}"/>
              </a:ext>
            </a:extLst>
          </p:cNvPr>
          <p:cNvSpPr txBox="1"/>
          <p:nvPr/>
        </p:nvSpPr>
        <p:spPr>
          <a:xfrm>
            <a:off x="2885870" y="304809"/>
            <a:ext cx="24929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rgbClr val="FF0000"/>
                </a:solidFill>
              </a:rPr>
              <a:t>一番目近い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セパレーションコイル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ja-JP" altLang="en-US">
                <a:solidFill>
                  <a:srgbClr val="FF0000"/>
                </a:solidFill>
              </a:rPr>
              <a:t>による合体（道家）</a:t>
            </a:r>
            <a:endParaRPr lang="en-US" altLang="ja-JP" dirty="0">
              <a:solidFill>
                <a:srgbClr val="FF0000"/>
              </a:solidFill>
            </a:endParaRPr>
          </a:p>
          <a:p>
            <a:endParaRPr kumimoji="1" lang="ja-JP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8564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B6126C-A973-C925-1DA7-F5E27E8D2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65126"/>
            <a:ext cx="10515600" cy="539848"/>
          </a:xfrm>
        </p:spPr>
        <p:txBody>
          <a:bodyPr>
            <a:normAutofit fontScale="90000"/>
          </a:bodyPr>
          <a:lstStyle/>
          <a:p>
            <a:r>
              <a:rPr kumimoji="1" lang="en-US" altLang="ja-JP" dirty="0">
                <a:highlight>
                  <a:srgbClr val="00FF00"/>
                </a:highlight>
              </a:rPr>
              <a:t>1345</a:t>
            </a:r>
            <a:br>
              <a:rPr lang="en-US" altLang="ja-JP" dirty="0">
                <a:highlight>
                  <a:srgbClr val="00FF00"/>
                </a:highlight>
              </a:rPr>
            </a:br>
            <a:r>
              <a:rPr lang="en-US" altLang="ja-JP" dirty="0">
                <a:highlight>
                  <a:srgbClr val="00FF00"/>
                </a:highlight>
              </a:rPr>
              <a:t>(EF160A</a:t>
            </a:r>
            <a:r>
              <a:rPr lang="ja-JP" altLang="en-US" dirty="0">
                <a:highlight>
                  <a:srgbClr val="00FF00"/>
                </a:highlight>
              </a:rPr>
              <a:t>）</a:t>
            </a:r>
            <a:endParaRPr kumimoji="1" lang="ja-JP" altLang="en-US" dirty="0">
              <a:highlight>
                <a:srgbClr val="00FF00"/>
              </a:highlight>
            </a:endParaRPr>
          </a:p>
        </p:txBody>
      </p:sp>
      <p:pic>
        <p:nvPicPr>
          <p:cNvPr id="8" name="図 7" descr="ダイアグラム&#10;&#10;自動的に生成された説明">
            <a:extLst>
              <a:ext uri="{FF2B5EF4-FFF2-40B4-BE49-F238E27FC236}">
                <a16:creationId xmlns:a16="http://schemas.microsoft.com/office/drawing/2014/main" id="{FC14E104-CAFD-D37B-71AE-283A65F78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145" y="182563"/>
            <a:ext cx="7956953" cy="6492874"/>
          </a:xfrm>
          <a:prstGeom prst="rect">
            <a:avLst/>
          </a:prstGeom>
        </p:spPr>
      </p:pic>
      <p:pic>
        <p:nvPicPr>
          <p:cNvPr id="4" name="図 3" descr="グラフ, ヒストグラム&#10;&#10;自動的に生成された説明">
            <a:extLst>
              <a:ext uri="{FF2B5EF4-FFF2-40B4-BE49-F238E27FC236}">
                <a16:creationId xmlns:a16="http://schemas.microsoft.com/office/drawing/2014/main" id="{953520CD-D256-36E0-92EF-FAE236F11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8"/>
          <a:stretch/>
        </p:blipFill>
        <p:spPr>
          <a:xfrm>
            <a:off x="662165" y="1087537"/>
            <a:ext cx="2858788" cy="582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346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151590E-6FEE-38F0-4CAE-7BE5726F4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>
                <a:highlight>
                  <a:srgbClr val="00FF00"/>
                </a:highlight>
              </a:rPr>
              <a:t>1345</a:t>
            </a:r>
            <a:br>
              <a:rPr lang="en-US" altLang="ja-JP" dirty="0">
                <a:highlight>
                  <a:srgbClr val="00FF00"/>
                </a:highlight>
              </a:rPr>
            </a:br>
            <a:r>
              <a:rPr lang="en-US" altLang="ja-JP" dirty="0">
                <a:highlight>
                  <a:srgbClr val="00FF00"/>
                </a:highlight>
              </a:rPr>
              <a:t>(EF160A</a:t>
            </a:r>
            <a:r>
              <a:rPr lang="ja-JP" altLang="en-US" dirty="0">
                <a:highlight>
                  <a:srgbClr val="00FF00"/>
                </a:highlight>
              </a:rPr>
              <a:t>）</a:t>
            </a:r>
            <a:endParaRPr kumimoji="1" lang="ja-JP" altLang="en-US" dirty="0">
              <a:highlight>
                <a:srgbClr val="00FF00"/>
              </a:highlight>
            </a:endParaRPr>
          </a:p>
        </p:txBody>
      </p:sp>
      <p:pic>
        <p:nvPicPr>
          <p:cNvPr id="3" name="図 2" descr="ダイアグラム, 概略図&#10;&#10;自動的に生成された説明">
            <a:extLst>
              <a:ext uri="{FF2B5EF4-FFF2-40B4-BE49-F238E27FC236}">
                <a16:creationId xmlns:a16="http://schemas.microsoft.com/office/drawing/2014/main" id="{BE66DDB4-A3AE-93B4-E667-3F50019781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53"/>
          <a:stretch/>
        </p:blipFill>
        <p:spPr>
          <a:xfrm>
            <a:off x="501006" y="1026894"/>
            <a:ext cx="2858788" cy="5953026"/>
          </a:xfrm>
          <a:prstGeom prst="rect">
            <a:avLst/>
          </a:prstGeom>
        </p:spPr>
      </p:pic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2D4AD35C-D763-6F55-2427-2A395DE229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06" y="1193788"/>
            <a:ext cx="11183332" cy="566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311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6146</TotalTime>
  <Words>204</Words>
  <Application>Microsoft Office PowerPoint</Application>
  <PresentationFormat>ワイド画面</PresentationFormat>
  <Paragraphs>65</Paragraphs>
  <Slides>14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20" baseType="lpstr">
      <vt:lpstr>メイリオ</vt:lpstr>
      <vt:lpstr>游ゴシック</vt:lpstr>
      <vt:lpstr>游ゴシック Light</vt:lpstr>
      <vt:lpstr>Arial</vt:lpstr>
      <vt:lpstr>Segoe UI</vt:lpstr>
      <vt:lpstr>Office テーマ</vt:lpstr>
      <vt:lpstr>プラズモイド生成による高速化</vt:lpstr>
      <vt:lpstr>ブロブ生成による高速化</vt:lpstr>
      <vt:lpstr>土井さんセパレーション合体データ</vt:lpstr>
      <vt:lpstr>1337</vt:lpstr>
      <vt:lpstr>1337</vt:lpstr>
      <vt:lpstr>1352 (EF160A）</vt:lpstr>
      <vt:lpstr>1352 (EF160A）</vt:lpstr>
      <vt:lpstr>1345 (EF160A）</vt:lpstr>
      <vt:lpstr>1345 (EF160A）</vt:lpstr>
      <vt:lpstr>1344</vt:lpstr>
      <vt:lpstr>1344</vt:lpstr>
      <vt:lpstr>1336校正係数調整後</vt:lpstr>
      <vt:lpstr>1336校正係数調整後</vt:lpstr>
      <vt:lpstr>1336調整前　(比較)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0428 </dc:title>
  <dc:creator>友香</dc:creator>
  <cp:lastModifiedBy>友香</cp:lastModifiedBy>
  <cp:revision>11</cp:revision>
  <dcterms:created xsi:type="dcterms:W3CDTF">2023-04-30T01:08:53Z</dcterms:created>
  <dcterms:modified xsi:type="dcterms:W3CDTF">2023-05-06T04:10:20Z</dcterms:modified>
</cp:coreProperties>
</file>

<file path=docProps/thumbnail.jpeg>
</file>